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257" r:id="rId3"/>
    <p:sldId id="258" r:id="rId4"/>
  </p:sldIdLst>
  <p:sldSz cx="7559675" cy="10439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varScale="1">
        <p:scale>
          <a:sx n="74" d="100"/>
          <a:sy n="74" d="100"/>
        </p:scale>
        <p:origin x="29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592D22-93D9-406B-804B-ED2E064F7076}" type="datetimeFigureOut">
              <a:rPr lang="fr-FR" smtClean="0"/>
              <a:t>21/08/2024</a:t>
            </a:fld>
            <a:endParaRPr lang="fr-FR"/>
          </a:p>
        </p:txBody>
      </p:sp>
      <p:sp>
        <p:nvSpPr>
          <p:cNvPr id="4" name="Espace réservé de l'image des diapositives 3"/>
          <p:cNvSpPr>
            <a:spLocks noGrp="1" noRot="1" noChangeAspect="1"/>
          </p:cNvSpPr>
          <p:nvPr>
            <p:ph type="sldImg" idx="2"/>
          </p:nvPr>
        </p:nvSpPr>
        <p:spPr>
          <a:xfrm>
            <a:off x="2311400" y="1143000"/>
            <a:ext cx="22352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BA700-1B7C-47AB-A083-DF9C673A7B33}" type="slidenum">
              <a:rPr lang="fr-FR" smtClean="0"/>
              <a:t>‹N°›</a:t>
            </a:fld>
            <a:endParaRPr lang="fr-FR"/>
          </a:p>
        </p:txBody>
      </p:sp>
    </p:spTree>
    <p:extLst>
      <p:ext uri="{BB962C8B-B14F-4D97-AF65-F5344CB8AC3E}">
        <p14:creationId xmlns:p14="http://schemas.microsoft.com/office/powerpoint/2010/main" val="2909510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17A534-4641-4380-A9BC-327D455F361F}" type="datetime1">
              <a:rPr lang="fr-FR" smtClean="0"/>
              <a:t>21/08/2024</a:t>
            </a:fld>
            <a:endParaRPr lang="fr-FR"/>
          </a:p>
        </p:txBody>
      </p:sp>
      <p:sp>
        <p:nvSpPr>
          <p:cNvPr id="5" name="Footer Placeholder 4"/>
          <p:cNvSpPr>
            <a:spLocks noGrp="1"/>
          </p:cNvSpPr>
          <p:nvPr>
            <p:ph type="ftr" sz="quarter" idx="11"/>
          </p:nvPr>
        </p:nvSpPr>
        <p:spPr/>
        <p:txBody>
          <a:bodyPr/>
          <a:lstStyle/>
          <a:p>
            <a:r>
              <a:rPr lang="fr-FR"/>
              <a:t>Patrice CORNU Formation Conseil    -    SARL AUGART SIRET N°94787201600011  Code APE : 8559A</a:t>
            </a:r>
          </a:p>
        </p:txBody>
      </p:sp>
      <p:sp>
        <p:nvSpPr>
          <p:cNvPr id="6" name="Slide Number Placeholder 5"/>
          <p:cNvSpPr>
            <a:spLocks noGrp="1"/>
          </p:cNvSpPr>
          <p:nvPr>
            <p:ph type="sldNum" sz="quarter" idx="12"/>
          </p:nvPr>
        </p:nvSpPr>
        <p:spPr/>
        <p:txBody>
          <a:bodyPr/>
          <a:lstStyle/>
          <a:p>
            <a:fld id="{39D83117-5975-492A-8CE3-15799EE4CCCE}" type="slidenum">
              <a:rPr lang="fr-FR" smtClean="0"/>
              <a:t>‹N°›</a:t>
            </a:fld>
            <a:endParaRPr lang="fr-FR"/>
          </a:p>
        </p:txBody>
      </p:sp>
      <p:pic>
        <p:nvPicPr>
          <p:cNvPr id="7" name="Image 6" descr="Une image contenant Bleu électrique, ligne, bleu, Rectangle&#10;&#10;Description générée automatiquement">
            <a:extLst>
              <a:ext uri="{FF2B5EF4-FFF2-40B4-BE49-F238E27FC236}">
                <a16:creationId xmlns:a16="http://schemas.microsoft.com/office/drawing/2014/main" id="{DDFE1750-B024-DA47-897E-623A9C7D876C}"/>
              </a:ext>
            </a:extLst>
          </p:cNvPr>
          <p:cNvPicPr>
            <a:picLocks noChangeAspect="1"/>
          </p:cNvPicPr>
          <p:nvPr userDrawn="1"/>
        </p:nvPicPr>
        <p:blipFill>
          <a:blip r:embed="rId2">
            <a:alphaModFix amt="9000"/>
            <a:extLst>
              <a:ext uri="{28A0092B-C50C-407E-A947-70E740481C1C}">
                <a14:useLocalDpi xmlns:a14="http://schemas.microsoft.com/office/drawing/2010/main" val="0"/>
              </a:ext>
            </a:extLst>
          </a:blip>
          <a:stretch>
            <a:fillRect/>
          </a:stretch>
        </p:blipFill>
        <p:spPr>
          <a:xfrm>
            <a:off x="771525" y="1770153"/>
            <a:ext cx="6573923" cy="8162255"/>
          </a:xfrm>
          <a:prstGeom prst="rect">
            <a:avLst/>
          </a:prstGeom>
        </p:spPr>
      </p:pic>
    </p:spTree>
    <p:extLst>
      <p:ext uri="{BB962C8B-B14F-4D97-AF65-F5344CB8AC3E}">
        <p14:creationId xmlns:p14="http://schemas.microsoft.com/office/powerpoint/2010/main" val="3385571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431B4C7-F98C-4EF7-BB0F-4117284D9693}" type="datetime1">
              <a:rPr lang="fr-FR" smtClean="0"/>
              <a:t>21/08/2024</a:t>
            </a:fld>
            <a:endParaRPr lang="fr-FR"/>
          </a:p>
        </p:txBody>
      </p:sp>
      <p:sp>
        <p:nvSpPr>
          <p:cNvPr id="5" name="Footer Placeholder 4"/>
          <p:cNvSpPr>
            <a:spLocks noGrp="1"/>
          </p:cNvSpPr>
          <p:nvPr>
            <p:ph type="ftr" sz="quarter" idx="11"/>
          </p:nvPr>
        </p:nvSpPr>
        <p:spPr/>
        <p:txBody>
          <a:bodyPr/>
          <a:lstStyle/>
          <a:p>
            <a:r>
              <a:rPr lang="fr-FR"/>
              <a:t>Patrice CORNU Formation Conseil    -    SARL AUGART SIRET N°94787201600011  Code APE : 8559A</a:t>
            </a:r>
          </a:p>
        </p:txBody>
      </p:sp>
      <p:sp>
        <p:nvSpPr>
          <p:cNvPr id="6" name="Slide Number Placeholder 5"/>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301538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A75AC8-ACDC-4E10-9160-E5D969CAA8E1}" type="datetime1">
              <a:rPr lang="fr-FR" smtClean="0"/>
              <a:t>21/08/2024</a:t>
            </a:fld>
            <a:endParaRPr lang="fr-FR"/>
          </a:p>
        </p:txBody>
      </p:sp>
      <p:sp>
        <p:nvSpPr>
          <p:cNvPr id="5" name="Footer Placeholder 4"/>
          <p:cNvSpPr>
            <a:spLocks noGrp="1"/>
          </p:cNvSpPr>
          <p:nvPr>
            <p:ph type="ftr" sz="quarter" idx="11"/>
          </p:nvPr>
        </p:nvSpPr>
        <p:spPr/>
        <p:txBody>
          <a:bodyPr/>
          <a:lstStyle/>
          <a:p>
            <a:r>
              <a:rPr lang="fr-FR"/>
              <a:t>Patrice CORNU Formation Conseil    -    SARL AUGART SIRET N°94787201600011  Code APE : 8559A</a:t>
            </a:r>
          </a:p>
        </p:txBody>
      </p:sp>
      <p:sp>
        <p:nvSpPr>
          <p:cNvPr id="6" name="Slide Number Placeholder 5"/>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188373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AE48F48-A8C0-4DF4-8206-14AFF6F93F41}" type="datetime1">
              <a:rPr lang="fr-FR" smtClean="0"/>
              <a:t>21/08/2024</a:t>
            </a:fld>
            <a:endParaRPr lang="fr-FR"/>
          </a:p>
        </p:txBody>
      </p:sp>
      <p:sp>
        <p:nvSpPr>
          <p:cNvPr id="5" name="Footer Placeholder 4"/>
          <p:cNvSpPr>
            <a:spLocks noGrp="1"/>
          </p:cNvSpPr>
          <p:nvPr>
            <p:ph type="ftr" sz="quarter" idx="11"/>
          </p:nvPr>
        </p:nvSpPr>
        <p:spPr/>
        <p:txBody>
          <a:bodyPr/>
          <a:lstStyle/>
          <a:p>
            <a:r>
              <a:rPr lang="fr-FR"/>
              <a:t>Patrice CORNU Formation Conseil    -    SARL AUGART SIRET N°94787201600011  Code APE : 8559A</a:t>
            </a:r>
          </a:p>
        </p:txBody>
      </p:sp>
      <p:sp>
        <p:nvSpPr>
          <p:cNvPr id="6" name="Slide Number Placeholder 5"/>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421666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0A95F2A-F844-4D99-AD82-E68F61646045}" type="datetime1">
              <a:rPr lang="fr-FR" smtClean="0"/>
              <a:t>21/08/2024</a:t>
            </a:fld>
            <a:endParaRPr lang="fr-FR"/>
          </a:p>
        </p:txBody>
      </p:sp>
      <p:sp>
        <p:nvSpPr>
          <p:cNvPr id="5" name="Footer Placeholder 4"/>
          <p:cNvSpPr>
            <a:spLocks noGrp="1"/>
          </p:cNvSpPr>
          <p:nvPr>
            <p:ph type="ftr" sz="quarter" idx="11"/>
          </p:nvPr>
        </p:nvSpPr>
        <p:spPr/>
        <p:txBody>
          <a:bodyPr/>
          <a:lstStyle/>
          <a:p>
            <a:r>
              <a:rPr lang="fr-FR"/>
              <a:t>Patrice CORNU Formation Conseil    -    SARL AUGART SIRET N°94787201600011  Code APE : 8559A</a:t>
            </a:r>
          </a:p>
        </p:txBody>
      </p:sp>
      <p:sp>
        <p:nvSpPr>
          <p:cNvPr id="6" name="Slide Number Placeholder 5"/>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668748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581842-CC85-4011-BCA2-5794A880365D}" type="datetime1">
              <a:rPr lang="fr-FR" smtClean="0"/>
              <a:t>21/08/2024</a:t>
            </a:fld>
            <a:endParaRPr lang="fr-FR"/>
          </a:p>
        </p:txBody>
      </p:sp>
      <p:sp>
        <p:nvSpPr>
          <p:cNvPr id="6" name="Footer Placeholder 5"/>
          <p:cNvSpPr>
            <a:spLocks noGrp="1"/>
          </p:cNvSpPr>
          <p:nvPr>
            <p:ph type="ftr" sz="quarter" idx="11"/>
          </p:nvPr>
        </p:nvSpPr>
        <p:spPr/>
        <p:txBody>
          <a:bodyPr/>
          <a:lstStyle/>
          <a:p>
            <a:r>
              <a:rPr lang="fr-FR"/>
              <a:t>Patrice CORNU Formation Conseil    -    SARL AUGART SIRET N°94787201600011  Code APE : 8559A</a:t>
            </a:r>
          </a:p>
        </p:txBody>
      </p:sp>
      <p:sp>
        <p:nvSpPr>
          <p:cNvPr id="7" name="Slide Number Placeholder 6"/>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69758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813281"/>
            <a:ext cx="3198096" cy="56087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813281"/>
            <a:ext cx="3213847" cy="56087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BFB176C-05D1-4A6B-979F-73FBC19C3DEC}" type="datetime1">
              <a:rPr lang="fr-FR" smtClean="0"/>
              <a:t>21/08/2024</a:t>
            </a:fld>
            <a:endParaRPr lang="fr-FR"/>
          </a:p>
        </p:txBody>
      </p:sp>
      <p:sp>
        <p:nvSpPr>
          <p:cNvPr id="8" name="Footer Placeholder 7"/>
          <p:cNvSpPr>
            <a:spLocks noGrp="1"/>
          </p:cNvSpPr>
          <p:nvPr>
            <p:ph type="ftr" sz="quarter" idx="11"/>
          </p:nvPr>
        </p:nvSpPr>
        <p:spPr/>
        <p:txBody>
          <a:bodyPr/>
          <a:lstStyle/>
          <a:p>
            <a:r>
              <a:rPr lang="fr-FR"/>
              <a:t>Patrice CORNU Formation Conseil    -    SARL AUGART SIRET N°94787201600011  Code APE : 8559A</a:t>
            </a:r>
          </a:p>
        </p:txBody>
      </p:sp>
      <p:sp>
        <p:nvSpPr>
          <p:cNvPr id="9" name="Slide Number Placeholder 8"/>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485567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CFA675E-E2FA-462F-8524-01E13547895B}" type="datetime1">
              <a:rPr lang="fr-FR" smtClean="0"/>
              <a:t>21/08/2024</a:t>
            </a:fld>
            <a:endParaRPr lang="fr-FR"/>
          </a:p>
        </p:txBody>
      </p:sp>
      <p:sp>
        <p:nvSpPr>
          <p:cNvPr id="4" name="Footer Placeholder 3"/>
          <p:cNvSpPr>
            <a:spLocks noGrp="1"/>
          </p:cNvSpPr>
          <p:nvPr>
            <p:ph type="ftr" sz="quarter" idx="11"/>
          </p:nvPr>
        </p:nvSpPr>
        <p:spPr/>
        <p:txBody>
          <a:bodyPr/>
          <a:lstStyle/>
          <a:p>
            <a:r>
              <a:rPr lang="fr-FR"/>
              <a:t>Patrice CORNU Formation Conseil    -    SARL AUGART SIRET N°94787201600011  Code APE : 8559A</a:t>
            </a:r>
          </a:p>
        </p:txBody>
      </p:sp>
      <p:sp>
        <p:nvSpPr>
          <p:cNvPr id="5" name="Slide Number Placeholder 4"/>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353263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4359C-107B-4855-82DF-B3D9408E7EA0}" type="datetime1">
              <a:rPr lang="fr-FR" smtClean="0"/>
              <a:t>21/08/2024</a:t>
            </a:fld>
            <a:endParaRPr lang="fr-FR"/>
          </a:p>
        </p:txBody>
      </p:sp>
      <p:sp>
        <p:nvSpPr>
          <p:cNvPr id="3" name="Footer Placeholder 2"/>
          <p:cNvSpPr>
            <a:spLocks noGrp="1"/>
          </p:cNvSpPr>
          <p:nvPr>
            <p:ph type="ftr" sz="quarter" idx="11"/>
          </p:nvPr>
        </p:nvSpPr>
        <p:spPr/>
        <p:txBody>
          <a:bodyPr/>
          <a:lstStyle/>
          <a:p>
            <a:r>
              <a:rPr lang="fr-FR"/>
              <a:t>Patrice CORNU Formation Conseil    -    SARL AUGART SIRET N°94787201600011  Code APE : 8559A</a:t>
            </a:r>
          </a:p>
        </p:txBody>
      </p:sp>
      <p:sp>
        <p:nvSpPr>
          <p:cNvPr id="4" name="Slide Number Placeholder 3"/>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3949209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BC6DFF2-3E82-455A-B7AA-1A064EDF9459}" type="datetime1">
              <a:rPr lang="fr-FR" smtClean="0"/>
              <a:t>21/08/2024</a:t>
            </a:fld>
            <a:endParaRPr lang="fr-FR"/>
          </a:p>
        </p:txBody>
      </p:sp>
      <p:sp>
        <p:nvSpPr>
          <p:cNvPr id="6" name="Footer Placeholder 5"/>
          <p:cNvSpPr>
            <a:spLocks noGrp="1"/>
          </p:cNvSpPr>
          <p:nvPr>
            <p:ph type="ftr" sz="quarter" idx="11"/>
          </p:nvPr>
        </p:nvSpPr>
        <p:spPr/>
        <p:txBody>
          <a:bodyPr/>
          <a:lstStyle/>
          <a:p>
            <a:r>
              <a:rPr lang="fr-FR"/>
              <a:t>Patrice CORNU Formation Conseil    -    SARL AUGART SIRET N°94787201600011  Code APE : 8559A</a:t>
            </a:r>
          </a:p>
        </p:txBody>
      </p:sp>
      <p:sp>
        <p:nvSpPr>
          <p:cNvPr id="7" name="Slide Number Placeholder 6"/>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311888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481D64B-CFEB-443A-A7FE-0EC381F7C628}" type="datetime1">
              <a:rPr lang="fr-FR" smtClean="0"/>
              <a:t>21/08/2024</a:t>
            </a:fld>
            <a:endParaRPr lang="fr-FR"/>
          </a:p>
        </p:txBody>
      </p:sp>
      <p:sp>
        <p:nvSpPr>
          <p:cNvPr id="6" name="Footer Placeholder 5"/>
          <p:cNvSpPr>
            <a:spLocks noGrp="1"/>
          </p:cNvSpPr>
          <p:nvPr>
            <p:ph type="ftr" sz="quarter" idx="11"/>
          </p:nvPr>
        </p:nvSpPr>
        <p:spPr/>
        <p:txBody>
          <a:bodyPr/>
          <a:lstStyle/>
          <a:p>
            <a:r>
              <a:rPr lang="fr-FR"/>
              <a:t>Patrice CORNU Formation Conseil    -    SARL AUGART SIRET N°94787201600011  Code APE : 8559A</a:t>
            </a:r>
          </a:p>
        </p:txBody>
      </p:sp>
      <p:sp>
        <p:nvSpPr>
          <p:cNvPr id="7" name="Slide Number Placeholder 6"/>
          <p:cNvSpPr>
            <a:spLocks noGrp="1"/>
          </p:cNvSpPr>
          <p:nvPr>
            <p:ph type="sldNum" sz="quarter" idx="12"/>
          </p:nvPr>
        </p:nvSpPr>
        <p:spPr/>
        <p:txBody>
          <a:bodyPr/>
          <a:lstStyle/>
          <a:p>
            <a:fld id="{39D83117-5975-492A-8CE3-15799EE4CCCE}" type="slidenum">
              <a:rPr lang="fr-FR" smtClean="0"/>
              <a:t>‹N°›</a:t>
            </a:fld>
            <a:endParaRPr lang="fr-FR"/>
          </a:p>
        </p:txBody>
      </p:sp>
    </p:spTree>
    <p:extLst>
      <p:ext uri="{BB962C8B-B14F-4D97-AF65-F5344CB8AC3E}">
        <p14:creationId xmlns:p14="http://schemas.microsoft.com/office/powerpoint/2010/main" val="2155179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1993B66F-EE58-4F8D-93FC-3FD10BACC5B4}" type="datetime1">
              <a:rPr lang="fr-FR" smtClean="0"/>
              <a:t>21/08/2024</a:t>
            </a:fld>
            <a:endParaRPr lang="fr-FR"/>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Patrice CORNU Formation Conseil    -    SARL AUGART SIRET N°94787201600011  Code APE : 8559A</a:t>
            </a:r>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39D83117-5975-492A-8CE3-15799EE4CCCE}" type="slidenum">
              <a:rPr lang="fr-FR" smtClean="0"/>
              <a:t>‹N°›</a:t>
            </a:fld>
            <a:endParaRPr lang="fr-FR"/>
          </a:p>
        </p:txBody>
      </p:sp>
    </p:spTree>
    <p:extLst>
      <p:ext uri="{BB962C8B-B14F-4D97-AF65-F5344CB8AC3E}">
        <p14:creationId xmlns:p14="http://schemas.microsoft.com/office/powerpoint/2010/main" val="3173270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Espace réservé du numéro de diapositive 20">
            <a:extLst>
              <a:ext uri="{FF2B5EF4-FFF2-40B4-BE49-F238E27FC236}">
                <a16:creationId xmlns:a16="http://schemas.microsoft.com/office/drawing/2014/main" id="{F152D3B8-1CF1-6C4A-3110-E59C4605DF5E}"/>
              </a:ext>
            </a:extLst>
          </p:cNvPr>
          <p:cNvSpPr>
            <a:spLocks noGrp="1"/>
          </p:cNvSpPr>
          <p:nvPr>
            <p:ph type="sldNum" sz="quarter" idx="12"/>
          </p:nvPr>
        </p:nvSpPr>
        <p:spPr>
          <a:xfrm>
            <a:off x="5610619" y="9883599"/>
            <a:ext cx="1700927" cy="555801"/>
          </a:xfrm>
        </p:spPr>
        <p:txBody>
          <a:bodyPr/>
          <a:lstStyle/>
          <a:p>
            <a:r>
              <a:rPr lang="fr-FR" dirty="0"/>
              <a:t>Page 1/2</a:t>
            </a:r>
          </a:p>
        </p:txBody>
      </p:sp>
      <p:grpSp>
        <p:nvGrpSpPr>
          <p:cNvPr id="23" name="Groupe 22">
            <a:extLst>
              <a:ext uri="{FF2B5EF4-FFF2-40B4-BE49-F238E27FC236}">
                <a16:creationId xmlns:a16="http://schemas.microsoft.com/office/drawing/2014/main" id="{78A7F6A4-B959-F1C7-923A-A6788AAB8A46}"/>
              </a:ext>
            </a:extLst>
          </p:cNvPr>
          <p:cNvGrpSpPr/>
          <p:nvPr/>
        </p:nvGrpSpPr>
        <p:grpSpPr>
          <a:xfrm>
            <a:off x="329184" y="205254"/>
            <a:ext cx="6955536" cy="8816546"/>
            <a:chOff x="329184" y="205254"/>
            <a:chExt cx="6955536" cy="8816546"/>
          </a:xfrm>
        </p:grpSpPr>
        <p:pic>
          <p:nvPicPr>
            <p:cNvPr id="5" name="Image 4" descr="Une image contenant texte&#10;&#10;Description générée automatiquement">
              <a:extLst>
                <a:ext uri="{FF2B5EF4-FFF2-40B4-BE49-F238E27FC236}">
                  <a16:creationId xmlns:a16="http://schemas.microsoft.com/office/drawing/2014/main" id="{F27582DF-ECE9-B358-00AB-20BD3B854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1005" y="205254"/>
              <a:ext cx="2587195" cy="941760"/>
            </a:xfrm>
            <a:prstGeom prst="rect">
              <a:avLst/>
            </a:prstGeom>
          </p:spPr>
        </p:pic>
        <p:sp>
          <p:nvSpPr>
            <p:cNvPr id="6" name="Rectangle : coins arrondis 5">
              <a:extLst>
                <a:ext uri="{FF2B5EF4-FFF2-40B4-BE49-F238E27FC236}">
                  <a16:creationId xmlns:a16="http://schemas.microsoft.com/office/drawing/2014/main" id="{9BA828B5-61A4-78AB-7EC8-A4C74A85734A}"/>
                </a:ext>
              </a:extLst>
            </p:cNvPr>
            <p:cNvSpPr/>
            <p:nvPr/>
          </p:nvSpPr>
          <p:spPr>
            <a:xfrm>
              <a:off x="5775960" y="1897380"/>
              <a:ext cx="1508760" cy="536448"/>
            </a:xfrm>
            <a:prstGeom prst="roundRect">
              <a:avLst/>
            </a:prstGeom>
            <a:noFill/>
            <a:ln w="222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Durée : 7 heures / 1 jour</a:t>
              </a:r>
            </a:p>
          </p:txBody>
        </p:sp>
        <p:sp>
          <p:nvSpPr>
            <p:cNvPr id="7" name="Rectangle : coins arrondis 6">
              <a:extLst>
                <a:ext uri="{FF2B5EF4-FFF2-40B4-BE49-F238E27FC236}">
                  <a16:creationId xmlns:a16="http://schemas.microsoft.com/office/drawing/2014/main" id="{E3E77513-BEE1-E6E9-2F03-BA6A7653A2BA}"/>
                </a:ext>
              </a:extLst>
            </p:cNvPr>
            <p:cNvSpPr/>
            <p:nvPr/>
          </p:nvSpPr>
          <p:spPr>
            <a:xfrm>
              <a:off x="396240" y="1909572"/>
              <a:ext cx="5273040" cy="524256"/>
            </a:xfrm>
            <a:prstGeom prst="roundRect">
              <a:avLst/>
            </a:prstGeom>
            <a:noFill/>
            <a:ln w="222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effectLst/>
                  <a:ea typeface="Cambria" panose="02040503050406030204" pitchFamily="18" charset="0"/>
                  <a:cs typeface="Times New Roman" panose="02020603050405020304" pitchFamily="18" charset="0"/>
                </a:rPr>
                <a:t>Formation MAC Maintien et Actualisation de Compétences Sauveteur Secouriste du Travail</a:t>
              </a:r>
              <a:endParaRPr lang="fr-FR" dirty="0">
                <a:solidFill>
                  <a:schemeClr val="tx1"/>
                </a:solidFill>
                <a:effectLst/>
                <a:ea typeface="Cambria" panose="02040503050406030204" pitchFamily="18" charset="0"/>
                <a:cs typeface="Times New Roman" panose="02020603050405020304" pitchFamily="18" charset="0"/>
              </a:endParaRPr>
            </a:p>
          </p:txBody>
        </p:sp>
        <p:sp>
          <p:nvSpPr>
            <p:cNvPr id="8" name="Rectangle : coins arrondis 7">
              <a:extLst>
                <a:ext uri="{FF2B5EF4-FFF2-40B4-BE49-F238E27FC236}">
                  <a16:creationId xmlns:a16="http://schemas.microsoft.com/office/drawing/2014/main" id="{F3F89185-8BB6-3947-7CC1-2B1C0ECDCC26}"/>
                </a:ext>
              </a:extLst>
            </p:cNvPr>
            <p:cNvSpPr/>
            <p:nvPr/>
          </p:nvSpPr>
          <p:spPr>
            <a:xfrm>
              <a:off x="329184" y="1537716"/>
              <a:ext cx="2279904" cy="347472"/>
            </a:xfrm>
            <a:prstGeom prst="round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bg1">
                      <a:lumMod val="50000"/>
                    </a:schemeClr>
                  </a:solidFill>
                  <a:effectLst/>
                  <a:ea typeface="Cambria" panose="02040503050406030204" pitchFamily="18" charset="0"/>
                  <a:cs typeface="Times New Roman" panose="02020603050405020304" pitchFamily="18" charset="0"/>
                </a:rPr>
                <a:t>Formation en présentiel</a:t>
              </a:r>
              <a:endParaRPr lang="fr-FR" sz="1400" dirty="0">
                <a:solidFill>
                  <a:schemeClr val="bg1">
                    <a:lumMod val="50000"/>
                  </a:schemeClr>
                </a:solidFill>
                <a:effectLst/>
                <a:ea typeface="Cambria" panose="02040503050406030204" pitchFamily="18" charset="0"/>
                <a:cs typeface="Times New Roman" panose="02020603050405020304" pitchFamily="18" charset="0"/>
              </a:endParaRPr>
            </a:p>
          </p:txBody>
        </p:sp>
        <p:cxnSp>
          <p:nvCxnSpPr>
            <p:cNvPr id="10" name="Connecteur droit 9">
              <a:extLst>
                <a:ext uri="{FF2B5EF4-FFF2-40B4-BE49-F238E27FC236}">
                  <a16:creationId xmlns:a16="http://schemas.microsoft.com/office/drawing/2014/main" id="{C4AF7FA3-4BC3-3FFB-4223-269ABD69C5B0}"/>
                </a:ext>
              </a:extLst>
            </p:cNvPr>
            <p:cNvCxnSpPr/>
            <p:nvPr/>
          </p:nvCxnSpPr>
          <p:spPr>
            <a:xfrm>
              <a:off x="609600" y="1309116"/>
              <a:ext cx="6108192"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4840EABC-8055-1F96-E021-F20D52604C56}"/>
                </a:ext>
              </a:extLst>
            </p:cNvPr>
            <p:cNvSpPr txBox="1"/>
            <p:nvPr/>
          </p:nvSpPr>
          <p:spPr>
            <a:xfrm>
              <a:off x="388620" y="2628900"/>
              <a:ext cx="6656832" cy="923330"/>
            </a:xfrm>
            <a:prstGeom prst="rect">
              <a:avLst/>
            </a:prstGeom>
            <a:noFill/>
          </p:spPr>
          <p:txBody>
            <a:bodyPr wrap="square" rtlCol="0">
              <a:spAutoFit/>
            </a:bodyPr>
            <a:lstStyle/>
            <a:p>
              <a:r>
                <a:rPr lang="fr-FR" sz="1400" b="1" dirty="0"/>
                <a:t>Objectifs de la formation :</a:t>
              </a:r>
            </a:p>
            <a:p>
              <a:endParaRPr lang="fr-FR" sz="700" b="1" dirty="0"/>
            </a:p>
            <a:p>
              <a:r>
                <a:rPr lang="fr-FR" sz="1100" dirty="0"/>
                <a:t>Réactualiser et maintenir la maitriser le concept du Sauveteur Secouriste du Travail Rechercher les risques persistants pour protéger, Examiner la victime et faire alerter les secours Dispenser les soins d’urgence aux blessés.</a:t>
              </a:r>
            </a:p>
          </p:txBody>
        </p:sp>
        <p:sp>
          <p:nvSpPr>
            <p:cNvPr id="12" name="ZoneTexte 11">
              <a:extLst>
                <a:ext uri="{FF2B5EF4-FFF2-40B4-BE49-F238E27FC236}">
                  <a16:creationId xmlns:a16="http://schemas.microsoft.com/office/drawing/2014/main" id="{2E5F56F7-D5E8-3B57-3098-242036D4598F}"/>
                </a:ext>
              </a:extLst>
            </p:cNvPr>
            <p:cNvSpPr txBox="1"/>
            <p:nvPr/>
          </p:nvSpPr>
          <p:spPr>
            <a:xfrm>
              <a:off x="396240" y="3617911"/>
              <a:ext cx="3883152" cy="1092607"/>
            </a:xfrm>
            <a:prstGeom prst="rect">
              <a:avLst/>
            </a:prstGeom>
            <a:noFill/>
          </p:spPr>
          <p:txBody>
            <a:bodyPr wrap="square" rtlCol="0">
              <a:spAutoFit/>
            </a:bodyPr>
            <a:lstStyle/>
            <a:p>
              <a:r>
                <a:rPr lang="fr-FR" sz="1400" b="1" dirty="0">
                  <a:solidFill>
                    <a:schemeClr val="tx1">
                      <a:lumMod val="85000"/>
                      <a:lumOff val="15000"/>
                    </a:schemeClr>
                  </a:solidFill>
                </a:rPr>
                <a:t>Compétences développées:</a:t>
              </a:r>
            </a:p>
            <a:p>
              <a:endParaRPr lang="fr-FR" sz="700" b="1" dirty="0">
                <a:solidFill>
                  <a:schemeClr val="tx1">
                    <a:lumMod val="85000"/>
                    <a:lumOff val="15000"/>
                  </a:schemeClr>
                </a:solidFill>
              </a:endParaRPr>
            </a:p>
            <a:p>
              <a:pPr marL="171450" indent="-171450">
                <a:buFont typeface="Arial" panose="020B0604020202020204" pitchFamily="34" charset="0"/>
                <a:buChar char="•"/>
              </a:pPr>
              <a:r>
                <a:rPr lang="fr-FR" sz="1100" dirty="0"/>
                <a:t>Être capable d'intervenir face à une situation d'accident du travail</a:t>
              </a:r>
            </a:p>
            <a:p>
              <a:pPr marL="171450" indent="-171450">
                <a:buFont typeface="Arial" panose="020B0604020202020204" pitchFamily="34" charset="0"/>
                <a:buChar char="•"/>
              </a:pPr>
              <a:r>
                <a:rPr lang="fr-FR" sz="1100" dirty="0"/>
                <a:t>Contribuer à la prévention des risques professionnels dans l'entreprise</a:t>
              </a:r>
              <a:endParaRPr lang="fr-FR" sz="1100" dirty="0">
                <a:solidFill>
                  <a:schemeClr val="tx1">
                    <a:lumMod val="85000"/>
                    <a:lumOff val="15000"/>
                  </a:schemeClr>
                </a:solidFill>
              </a:endParaRPr>
            </a:p>
          </p:txBody>
        </p:sp>
        <p:sp>
          <p:nvSpPr>
            <p:cNvPr id="13" name="ZoneTexte 12">
              <a:extLst>
                <a:ext uri="{FF2B5EF4-FFF2-40B4-BE49-F238E27FC236}">
                  <a16:creationId xmlns:a16="http://schemas.microsoft.com/office/drawing/2014/main" id="{64D5D53D-3174-B18F-44B4-BBF109DB460C}"/>
                </a:ext>
              </a:extLst>
            </p:cNvPr>
            <p:cNvSpPr txBox="1"/>
            <p:nvPr/>
          </p:nvSpPr>
          <p:spPr>
            <a:xfrm>
              <a:off x="367284" y="5460042"/>
              <a:ext cx="6705600" cy="584775"/>
            </a:xfrm>
            <a:prstGeom prst="rect">
              <a:avLst/>
            </a:prstGeom>
            <a:noFill/>
          </p:spPr>
          <p:txBody>
            <a:bodyPr wrap="square" rtlCol="0">
              <a:spAutoFit/>
            </a:bodyPr>
            <a:lstStyle/>
            <a:p>
              <a:r>
                <a:rPr lang="fr-FR" sz="1400" b="1" dirty="0"/>
                <a:t>Effectif par session :</a:t>
              </a:r>
            </a:p>
            <a:p>
              <a:endParaRPr lang="fr-FR" sz="700" b="1" dirty="0"/>
            </a:p>
            <a:p>
              <a:r>
                <a:rPr lang="fr-FR" sz="1100" dirty="0"/>
                <a:t>4 participants minimum / 10 maximum</a:t>
              </a:r>
            </a:p>
          </p:txBody>
        </p:sp>
        <p:sp>
          <p:nvSpPr>
            <p:cNvPr id="14" name="ZoneTexte 13">
              <a:extLst>
                <a:ext uri="{FF2B5EF4-FFF2-40B4-BE49-F238E27FC236}">
                  <a16:creationId xmlns:a16="http://schemas.microsoft.com/office/drawing/2014/main" id="{C3D52427-0569-18EF-B813-C89738162A0F}"/>
                </a:ext>
              </a:extLst>
            </p:cNvPr>
            <p:cNvSpPr txBox="1"/>
            <p:nvPr/>
          </p:nvSpPr>
          <p:spPr>
            <a:xfrm>
              <a:off x="379476" y="6145541"/>
              <a:ext cx="6083808" cy="584775"/>
            </a:xfrm>
            <a:prstGeom prst="rect">
              <a:avLst/>
            </a:prstGeom>
            <a:noFill/>
          </p:spPr>
          <p:txBody>
            <a:bodyPr wrap="square" rtlCol="0">
              <a:spAutoFit/>
            </a:bodyPr>
            <a:lstStyle/>
            <a:p>
              <a:r>
                <a:rPr lang="fr-FR" sz="1400" b="1" dirty="0"/>
                <a:t>Prérequis :</a:t>
              </a:r>
            </a:p>
            <a:p>
              <a:endParaRPr lang="fr-FR" sz="700" b="1" dirty="0"/>
            </a:p>
            <a:p>
              <a:r>
                <a:rPr lang="fr-FR" sz="1100" dirty="0"/>
                <a:t>Être titulaire du certificat SST délivré par un organisme habilité</a:t>
              </a:r>
            </a:p>
          </p:txBody>
        </p:sp>
        <p:sp>
          <p:nvSpPr>
            <p:cNvPr id="15" name="ZoneTexte 14">
              <a:extLst>
                <a:ext uri="{FF2B5EF4-FFF2-40B4-BE49-F238E27FC236}">
                  <a16:creationId xmlns:a16="http://schemas.microsoft.com/office/drawing/2014/main" id="{0F9D7923-4CE5-76E0-79CA-48EDA5C1996C}"/>
                </a:ext>
              </a:extLst>
            </p:cNvPr>
            <p:cNvSpPr txBox="1"/>
            <p:nvPr/>
          </p:nvSpPr>
          <p:spPr>
            <a:xfrm>
              <a:off x="384886" y="6833015"/>
              <a:ext cx="6614160" cy="584775"/>
            </a:xfrm>
            <a:prstGeom prst="rect">
              <a:avLst/>
            </a:prstGeom>
            <a:noFill/>
          </p:spPr>
          <p:txBody>
            <a:bodyPr wrap="square" rtlCol="0">
              <a:spAutoFit/>
            </a:bodyPr>
            <a:lstStyle/>
            <a:p>
              <a:r>
                <a:rPr lang="fr-FR" sz="1400" b="1" dirty="0"/>
                <a:t>Modalités d’accès :</a:t>
              </a:r>
            </a:p>
            <a:p>
              <a:endParaRPr lang="fr-FR" sz="700" b="1" dirty="0"/>
            </a:p>
            <a:p>
              <a:r>
                <a:rPr lang="fr-FR" sz="1100" dirty="0"/>
                <a:t>Aucune en dehors des prérequis</a:t>
              </a:r>
            </a:p>
          </p:txBody>
        </p:sp>
        <p:sp>
          <p:nvSpPr>
            <p:cNvPr id="16" name="ZoneTexte 15">
              <a:extLst>
                <a:ext uri="{FF2B5EF4-FFF2-40B4-BE49-F238E27FC236}">
                  <a16:creationId xmlns:a16="http://schemas.microsoft.com/office/drawing/2014/main" id="{53DFF748-470D-D5AB-2FFC-B795466FC3E8}"/>
                </a:ext>
              </a:extLst>
            </p:cNvPr>
            <p:cNvSpPr txBox="1"/>
            <p:nvPr/>
          </p:nvSpPr>
          <p:spPr>
            <a:xfrm>
              <a:off x="384048" y="7596389"/>
              <a:ext cx="4934712" cy="584775"/>
            </a:xfrm>
            <a:prstGeom prst="rect">
              <a:avLst/>
            </a:prstGeom>
            <a:noFill/>
          </p:spPr>
          <p:txBody>
            <a:bodyPr wrap="square" rtlCol="0">
              <a:spAutoFit/>
            </a:bodyPr>
            <a:lstStyle/>
            <a:p>
              <a:r>
                <a:rPr lang="fr-FR" sz="1400" b="1" dirty="0">
                  <a:solidFill>
                    <a:schemeClr val="tx1">
                      <a:lumMod val="85000"/>
                      <a:lumOff val="15000"/>
                    </a:schemeClr>
                  </a:solidFill>
                </a:rPr>
                <a:t>Modalités de déroulement de l’action de formation</a:t>
              </a:r>
            </a:p>
            <a:p>
              <a:endParaRPr lang="fr-FR" sz="700" b="1" dirty="0">
                <a:solidFill>
                  <a:schemeClr val="tx1">
                    <a:lumMod val="85000"/>
                    <a:lumOff val="15000"/>
                  </a:schemeClr>
                </a:solidFill>
              </a:endParaRPr>
            </a:p>
            <a:p>
              <a:r>
                <a:rPr lang="fr-FR" sz="1100" dirty="0"/>
                <a:t>Formation réalisée en présentiel selon le référentiel de l'INRS V8 01/21</a:t>
              </a:r>
              <a:endParaRPr lang="fr-FR" sz="1100" dirty="0">
                <a:solidFill>
                  <a:schemeClr val="tx1">
                    <a:lumMod val="85000"/>
                    <a:lumOff val="15000"/>
                  </a:schemeClr>
                </a:solidFill>
              </a:endParaRPr>
            </a:p>
          </p:txBody>
        </p:sp>
        <p:sp>
          <p:nvSpPr>
            <p:cNvPr id="18" name="ZoneTexte 17">
              <a:extLst>
                <a:ext uri="{FF2B5EF4-FFF2-40B4-BE49-F238E27FC236}">
                  <a16:creationId xmlns:a16="http://schemas.microsoft.com/office/drawing/2014/main" id="{6080942D-20E4-EA32-9D5F-AD66738DBBB2}"/>
                </a:ext>
              </a:extLst>
            </p:cNvPr>
            <p:cNvSpPr txBox="1"/>
            <p:nvPr/>
          </p:nvSpPr>
          <p:spPr>
            <a:xfrm>
              <a:off x="374448" y="8437025"/>
              <a:ext cx="6614160" cy="584775"/>
            </a:xfrm>
            <a:prstGeom prst="rect">
              <a:avLst/>
            </a:prstGeom>
            <a:noFill/>
          </p:spPr>
          <p:txBody>
            <a:bodyPr wrap="square" rtlCol="0">
              <a:spAutoFit/>
            </a:bodyPr>
            <a:lstStyle/>
            <a:p>
              <a:r>
                <a:rPr lang="fr-FR" sz="1400" b="1" dirty="0"/>
                <a:t>Accessibilité aux personnes en situation de handicap :</a:t>
              </a:r>
            </a:p>
            <a:p>
              <a:endParaRPr lang="fr-FR" sz="700" b="1" dirty="0"/>
            </a:p>
            <a:p>
              <a:r>
                <a:rPr lang="fr-FR" sz="1100" dirty="0"/>
                <a:t>Cette formation peut être accessible aux personnes en situation de handicap. Merci de nous contacter.</a:t>
              </a:r>
            </a:p>
          </p:txBody>
        </p:sp>
        <p:sp>
          <p:nvSpPr>
            <p:cNvPr id="19" name="Rectangle : coins arrondis 18">
              <a:extLst>
                <a:ext uri="{FF2B5EF4-FFF2-40B4-BE49-F238E27FC236}">
                  <a16:creationId xmlns:a16="http://schemas.microsoft.com/office/drawing/2014/main" id="{0F32E6F6-EA67-249C-E15F-63E8F67194D7}"/>
                </a:ext>
              </a:extLst>
            </p:cNvPr>
            <p:cNvSpPr/>
            <p:nvPr/>
          </p:nvSpPr>
          <p:spPr>
            <a:xfrm>
              <a:off x="6347460" y="1473200"/>
              <a:ext cx="836676" cy="309880"/>
            </a:xfrm>
            <a:prstGeom prst="roundRect">
              <a:avLst/>
            </a:prstGeom>
            <a:noFill/>
            <a:ln w="222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dirty="0">
                  <a:solidFill>
                    <a:schemeClr val="tx1"/>
                  </a:solidFill>
                </a:rPr>
                <a:t>Réf : PR E01</a:t>
              </a:r>
            </a:p>
            <a:p>
              <a:pPr algn="ctr"/>
              <a:r>
                <a:rPr lang="fr-FR" sz="900" dirty="0">
                  <a:solidFill>
                    <a:schemeClr val="tx1"/>
                  </a:solidFill>
                </a:rPr>
                <a:t>V1 21/08/24</a:t>
              </a:r>
            </a:p>
          </p:txBody>
        </p:sp>
        <p:sp>
          <p:nvSpPr>
            <p:cNvPr id="22" name="ZoneTexte 21">
              <a:extLst>
                <a:ext uri="{FF2B5EF4-FFF2-40B4-BE49-F238E27FC236}">
                  <a16:creationId xmlns:a16="http://schemas.microsoft.com/office/drawing/2014/main" id="{C9294E9F-D4F6-61B2-9FB7-6424DF3D8833}"/>
                </a:ext>
              </a:extLst>
            </p:cNvPr>
            <p:cNvSpPr txBox="1"/>
            <p:nvPr/>
          </p:nvSpPr>
          <p:spPr>
            <a:xfrm>
              <a:off x="387783" y="4754279"/>
              <a:ext cx="6705600" cy="584775"/>
            </a:xfrm>
            <a:prstGeom prst="rect">
              <a:avLst/>
            </a:prstGeom>
            <a:noFill/>
          </p:spPr>
          <p:txBody>
            <a:bodyPr wrap="square" rtlCol="0">
              <a:spAutoFit/>
            </a:bodyPr>
            <a:lstStyle/>
            <a:p>
              <a:r>
                <a:rPr lang="fr-FR" sz="1400" b="1" dirty="0"/>
                <a:t>Public concerné :</a:t>
              </a:r>
            </a:p>
            <a:p>
              <a:endParaRPr lang="fr-FR" sz="700" b="1" dirty="0"/>
            </a:p>
            <a:p>
              <a:r>
                <a:rPr lang="fr-FR" sz="1100" dirty="0"/>
                <a:t>Toute personne titulaire du certificat SST souhaitant réaliser la mise à jour de ses compétences</a:t>
              </a:r>
            </a:p>
          </p:txBody>
        </p:sp>
      </p:grpSp>
      <p:sp>
        <p:nvSpPr>
          <p:cNvPr id="2" name="Espace réservé du pied de page 16">
            <a:extLst>
              <a:ext uri="{FF2B5EF4-FFF2-40B4-BE49-F238E27FC236}">
                <a16:creationId xmlns:a16="http://schemas.microsoft.com/office/drawing/2014/main" id="{8F32F293-0EC3-D1E2-4F89-5471ACD92045}"/>
              </a:ext>
            </a:extLst>
          </p:cNvPr>
          <p:cNvSpPr>
            <a:spLocks noGrp="1"/>
          </p:cNvSpPr>
          <p:nvPr>
            <p:ph type="ftr" sz="quarter" idx="11"/>
          </p:nvPr>
        </p:nvSpPr>
        <p:spPr>
          <a:xfrm>
            <a:off x="0" y="9936939"/>
            <a:ext cx="7559674" cy="555801"/>
          </a:xfrm>
        </p:spPr>
        <p:txBody>
          <a:bodyPr/>
          <a:lstStyle/>
          <a:p>
            <a:r>
              <a:rPr lang="fr-FR" dirty="0"/>
              <a:t>Patrice CORNU Formation Conseil    SARL AUGART SIRET N°94787201600011  Code APE : 8559A</a:t>
            </a:r>
          </a:p>
          <a:p>
            <a:r>
              <a:rPr lang="fr-FR" dirty="0"/>
              <a:t>Déclaration d’activité enregistrée sous le numéro 53351153935</a:t>
            </a:r>
          </a:p>
          <a:p>
            <a:endParaRPr lang="fr-FR" dirty="0"/>
          </a:p>
        </p:txBody>
      </p:sp>
    </p:spTree>
    <p:extLst>
      <p:ext uri="{BB962C8B-B14F-4D97-AF65-F5344CB8AC3E}">
        <p14:creationId xmlns:p14="http://schemas.microsoft.com/office/powerpoint/2010/main" val="968674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DF02FBA-6CCA-6B55-21F7-58C5F602CF27}"/>
              </a:ext>
            </a:extLst>
          </p:cNvPr>
          <p:cNvSpPr>
            <a:spLocks noGrp="1"/>
          </p:cNvSpPr>
          <p:nvPr>
            <p:ph type="sldNum" sz="quarter" idx="12"/>
          </p:nvPr>
        </p:nvSpPr>
        <p:spPr>
          <a:xfrm>
            <a:off x="5621686" y="9883599"/>
            <a:ext cx="1700927" cy="555801"/>
          </a:xfrm>
        </p:spPr>
        <p:txBody>
          <a:bodyPr/>
          <a:lstStyle/>
          <a:p>
            <a:r>
              <a:rPr lang="fr-FR" dirty="0"/>
              <a:t>Page 2/</a:t>
            </a:r>
            <a:fld id="{39D83117-5975-492A-8CE3-15799EE4CCCE}" type="slidenum">
              <a:rPr lang="fr-FR" smtClean="0"/>
              <a:t>2</a:t>
            </a:fld>
            <a:endParaRPr lang="fr-FR" dirty="0"/>
          </a:p>
        </p:txBody>
      </p:sp>
      <p:grpSp>
        <p:nvGrpSpPr>
          <p:cNvPr id="24" name="Groupe 23">
            <a:extLst>
              <a:ext uri="{FF2B5EF4-FFF2-40B4-BE49-F238E27FC236}">
                <a16:creationId xmlns:a16="http://schemas.microsoft.com/office/drawing/2014/main" id="{5AB48AC3-FC16-87DE-B6C4-F176EB8A9B99}"/>
              </a:ext>
            </a:extLst>
          </p:cNvPr>
          <p:cNvGrpSpPr/>
          <p:nvPr/>
        </p:nvGrpSpPr>
        <p:grpSpPr>
          <a:xfrm>
            <a:off x="388620" y="205254"/>
            <a:ext cx="6638544" cy="9816302"/>
            <a:chOff x="388620" y="205254"/>
            <a:chExt cx="6638544" cy="9816302"/>
          </a:xfrm>
        </p:grpSpPr>
        <p:sp>
          <p:nvSpPr>
            <p:cNvPr id="12" name="ZoneTexte 11">
              <a:extLst>
                <a:ext uri="{FF2B5EF4-FFF2-40B4-BE49-F238E27FC236}">
                  <a16:creationId xmlns:a16="http://schemas.microsoft.com/office/drawing/2014/main" id="{2E5F56F7-D5E8-3B57-3098-242036D4598F}"/>
                </a:ext>
              </a:extLst>
            </p:cNvPr>
            <p:cNvSpPr txBox="1"/>
            <p:nvPr/>
          </p:nvSpPr>
          <p:spPr>
            <a:xfrm>
              <a:off x="388620" y="2958084"/>
              <a:ext cx="6088380" cy="7063472"/>
            </a:xfrm>
            <a:prstGeom prst="rect">
              <a:avLst/>
            </a:prstGeom>
            <a:noFill/>
          </p:spPr>
          <p:txBody>
            <a:bodyPr wrap="square" rtlCol="0">
              <a:spAutoFit/>
            </a:bodyPr>
            <a:lstStyle/>
            <a:p>
              <a:r>
                <a:rPr lang="fr-FR" sz="1400" b="1" dirty="0">
                  <a:solidFill>
                    <a:schemeClr val="tx1">
                      <a:lumMod val="85000"/>
                      <a:lumOff val="15000"/>
                    </a:schemeClr>
                  </a:solidFill>
                </a:rPr>
                <a:t>Programme :</a:t>
              </a:r>
            </a:p>
            <a:p>
              <a:endParaRPr lang="fr-FR" sz="700" b="1" dirty="0">
                <a:solidFill>
                  <a:schemeClr val="tx1">
                    <a:lumMod val="85000"/>
                    <a:lumOff val="15000"/>
                  </a:schemeClr>
                </a:solidFill>
              </a:endParaRPr>
            </a:p>
            <a:p>
              <a:r>
                <a:rPr lang="fr-FR" sz="900" dirty="0"/>
                <a:t>Le Sauvetage - Secourisme du travail </a:t>
              </a:r>
            </a:p>
            <a:p>
              <a:pPr marL="171450" indent="-171450">
                <a:buFont typeface="Arial" panose="020B0604020202020204" pitchFamily="34" charset="0"/>
                <a:buChar char="•"/>
              </a:pPr>
              <a:r>
                <a:rPr lang="fr-FR" sz="900" dirty="0"/>
                <a:t>Les accidents du travail dans l’établissement ou dans la profession </a:t>
              </a:r>
            </a:p>
            <a:p>
              <a:pPr marL="171450" indent="-171450">
                <a:buFont typeface="Arial" panose="020B0604020202020204" pitchFamily="34" charset="0"/>
                <a:buChar char="•"/>
              </a:pPr>
              <a:r>
                <a:rPr lang="fr-FR" sz="900" dirty="0"/>
                <a:t>Intérêt de la prévention des risques professionnels </a:t>
              </a:r>
            </a:p>
            <a:p>
              <a:pPr marL="171450" indent="-171450">
                <a:buFont typeface="Arial" panose="020B0604020202020204" pitchFamily="34" charset="0"/>
                <a:buChar char="•"/>
              </a:pPr>
              <a:r>
                <a:rPr lang="fr-FR" sz="900" dirty="0"/>
                <a:t>Qu’est-ce qu’un Sauveteur Secouriste du Travail (SST) ? </a:t>
              </a:r>
            </a:p>
            <a:p>
              <a:pPr marL="171450" indent="-171450">
                <a:buFont typeface="Arial" panose="020B0604020202020204" pitchFamily="34" charset="0"/>
                <a:buChar char="•"/>
              </a:pPr>
              <a:r>
                <a:rPr lang="fr-FR" sz="900" dirty="0"/>
                <a:t>Présentation du programme de formation SST </a:t>
              </a:r>
            </a:p>
            <a:p>
              <a:pPr marL="171450" indent="-171450">
                <a:buFont typeface="Arial" panose="020B0604020202020204" pitchFamily="34" charset="0"/>
                <a:buChar char="•"/>
              </a:pPr>
              <a:endParaRPr lang="fr-FR" sz="900" dirty="0"/>
            </a:p>
            <a:p>
              <a:r>
                <a:rPr lang="fr-FR" sz="900" dirty="0"/>
                <a:t>Rechercher les risques persistants pour protéger </a:t>
              </a:r>
            </a:p>
            <a:p>
              <a:pPr marL="171450" indent="-171450">
                <a:buFont typeface="Arial" panose="020B0604020202020204" pitchFamily="34" charset="0"/>
                <a:buChar char="•"/>
              </a:pPr>
              <a:r>
                <a:rPr lang="fr-FR" sz="900" dirty="0"/>
                <a:t>Formation générale à la prévention </a:t>
              </a:r>
            </a:p>
            <a:p>
              <a:pPr marL="171450" indent="-171450">
                <a:buFont typeface="Arial" panose="020B0604020202020204" pitchFamily="34" charset="0"/>
                <a:buChar char="•"/>
              </a:pPr>
              <a:r>
                <a:rPr lang="fr-FR" sz="900" dirty="0"/>
                <a:t>Rendre le SST capable de « Protéger » en utilisant les notions développées dans la législation actuelle relative à l’évaluation des risques (code du travail, articles L 230-2 et R 230-1) </a:t>
              </a:r>
            </a:p>
            <a:p>
              <a:pPr marL="171450" indent="-171450">
                <a:buFont typeface="Arial" panose="020B0604020202020204" pitchFamily="34" charset="0"/>
                <a:buChar char="•"/>
              </a:pPr>
              <a:r>
                <a:rPr lang="fr-FR" sz="900" dirty="0"/>
                <a:t>Reconnaître, sans s’exposer lui-même, les dangers persistants éventuels qui menacent la victime de l’accident et/ou son environnement </a:t>
              </a:r>
            </a:p>
            <a:p>
              <a:pPr marL="171450" indent="-171450">
                <a:buFont typeface="Arial" panose="020B0604020202020204" pitchFamily="34" charset="0"/>
                <a:buChar char="•"/>
              </a:pPr>
              <a:r>
                <a:rPr lang="fr-FR" sz="900" dirty="0"/>
                <a:t>Identifier les dangers dans la situation concernée </a:t>
              </a:r>
            </a:p>
            <a:p>
              <a:pPr marL="171450" indent="-171450">
                <a:buFont typeface="Arial" panose="020B0604020202020204" pitchFamily="34" charset="0"/>
                <a:buChar char="•"/>
              </a:pPr>
              <a:r>
                <a:rPr lang="fr-FR" sz="900" dirty="0"/>
                <a:t>Repérer les personnes qui pourraient être exposées aux dangers identifiés </a:t>
              </a:r>
            </a:p>
            <a:p>
              <a:pPr marL="171450" indent="-171450">
                <a:buFont typeface="Arial" panose="020B0604020202020204" pitchFamily="34" charset="0"/>
                <a:buChar char="•"/>
              </a:pPr>
              <a:r>
                <a:rPr lang="fr-FR" sz="900" dirty="0"/>
                <a:t>Supprimer ou isoler le danger ou soustraire la victime de la zone dangereuse sans s’exposer lui-même </a:t>
              </a:r>
            </a:p>
            <a:p>
              <a:pPr marL="171450" indent="-171450">
                <a:buFont typeface="Arial" panose="020B0604020202020204" pitchFamily="34" charset="0"/>
                <a:buChar char="•"/>
              </a:pPr>
              <a:r>
                <a:rPr lang="fr-FR" sz="900" dirty="0"/>
                <a:t>Définir les actions à réaliser permettant la suppression éventuelle du (des) danger(s) identifié(s) </a:t>
              </a:r>
            </a:p>
            <a:p>
              <a:pPr marL="171450" indent="-171450">
                <a:buFont typeface="Arial" panose="020B0604020202020204" pitchFamily="34" charset="0"/>
                <a:buChar char="•"/>
              </a:pPr>
              <a:r>
                <a:rPr lang="fr-FR" sz="900" dirty="0"/>
                <a:t>Repérer les matériels spécifiques permettant cette suppression </a:t>
              </a:r>
            </a:p>
            <a:p>
              <a:pPr marL="171450" indent="-171450">
                <a:buFont typeface="Arial" panose="020B0604020202020204" pitchFamily="34" charset="0"/>
                <a:buChar char="•"/>
              </a:pPr>
              <a:r>
                <a:rPr lang="fr-FR" sz="900" dirty="0"/>
                <a:t>Assurer ou faire assurer, par la personne la plus apte et pour une suppression permanente, la mise en œuvre de ces matériels </a:t>
              </a:r>
            </a:p>
            <a:p>
              <a:pPr marL="171450" indent="-171450">
                <a:buFont typeface="Arial" panose="020B0604020202020204" pitchFamily="34" charset="0"/>
                <a:buChar char="•"/>
              </a:pPr>
              <a:r>
                <a:rPr lang="fr-FR" sz="900" dirty="0"/>
                <a:t>Lorsque la suppression du danger identifié ne peut être envisagée de manière réaliste, faire en sorte de rendre impossible, en l’isolant, l’exposition de quiconque à ce danger. </a:t>
              </a:r>
            </a:p>
            <a:p>
              <a:pPr marL="171450" indent="-171450">
                <a:buFont typeface="Arial" panose="020B0604020202020204" pitchFamily="34" charset="0"/>
                <a:buChar char="•"/>
              </a:pPr>
              <a:r>
                <a:rPr lang="fr-FR" sz="900" dirty="0"/>
                <a:t>En cas d’impossibilité de suppression ou d’isolement du (des) danger(s) identifié(s), reconnaître les situations non dangereuses dans lesquelles il pourra dégager la victime </a:t>
              </a:r>
            </a:p>
            <a:p>
              <a:pPr marL="171450" indent="-171450">
                <a:buFont typeface="Arial" panose="020B0604020202020204" pitchFamily="34" charset="0"/>
                <a:buChar char="•"/>
              </a:pPr>
              <a:r>
                <a:rPr lang="fr-FR" sz="900" dirty="0"/>
                <a:t>Dégagement d’urgence par traction de la victime au sol </a:t>
              </a:r>
            </a:p>
            <a:p>
              <a:pPr marL="171450" indent="-171450">
                <a:buFont typeface="Arial" panose="020B0604020202020204" pitchFamily="34" charset="0"/>
                <a:buChar char="•"/>
              </a:pPr>
              <a:r>
                <a:rPr lang="fr-FR" sz="900" dirty="0"/>
                <a:t>Protéger de façon adaptée</a:t>
              </a:r>
            </a:p>
            <a:p>
              <a:pPr marL="171450" indent="-171450">
                <a:buFont typeface="Arial" panose="020B0604020202020204" pitchFamily="34" charset="0"/>
                <a:buChar char="•"/>
              </a:pPr>
              <a:r>
                <a:rPr lang="fr-FR" sz="900" dirty="0"/>
                <a:t>Repérer des dangers dans une situation de travail </a:t>
              </a:r>
            </a:p>
            <a:p>
              <a:pPr marL="171450" indent="-171450">
                <a:buFont typeface="Arial" panose="020B0604020202020204" pitchFamily="34" charset="0"/>
                <a:buChar char="•"/>
              </a:pPr>
              <a:r>
                <a:rPr lang="fr-FR" sz="900" dirty="0"/>
                <a:t>Identifier les dangers dans la situation concernée </a:t>
              </a:r>
            </a:p>
            <a:p>
              <a:pPr marL="171450" indent="-171450">
                <a:buFont typeface="Arial" panose="020B0604020202020204" pitchFamily="34" charset="0"/>
                <a:buChar char="•"/>
              </a:pPr>
              <a:r>
                <a:rPr lang="fr-FR" sz="900" dirty="0"/>
                <a:t>Repérer les personnes qui pourraient être exposées aux dangers identifiés </a:t>
              </a:r>
            </a:p>
            <a:p>
              <a:pPr marL="171450" indent="-171450">
                <a:buFont typeface="Arial" panose="020B0604020202020204" pitchFamily="34" charset="0"/>
                <a:buChar char="•"/>
              </a:pPr>
              <a:r>
                <a:rPr lang="fr-FR" sz="900" dirty="0"/>
                <a:t>Définir les actions de prévention ou de protection à réaliser permettant la suppression éventuelle du (des) danger(s) identifié(s) </a:t>
              </a:r>
            </a:p>
            <a:p>
              <a:pPr marL="171450" indent="-171450">
                <a:buFont typeface="Arial" panose="020B0604020202020204" pitchFamily="34" charset="0"/>
                <a:buChar char="•"/>
              </a:pPr>
              <a:r>
                <a:rPr lang="fr-FR" sz="900" dirty="0"/>
                <a:t>Mettre en œuvre les actions de prévention ou de protection définies précédemment </a:t>
              </a:r>
            </a:p>
            <a:p>
              <a:pPr marL="171450" indent="-171450">
                <a:buFont typeface="Arial" panose="020B0604020202020204" pitchFamily="34" charset="0"/>
                <a:buChar char="•"/>
              </a:pPr>
              <a:endParaRPr lang="fr-FR" sz="900" dirty="0"/>
            </a:p>
            <a:p>
              <a:r>
                <a:rPr lang="fr-FR" sz="900" dirty="0"/>
                <a:t>Examiner la victime et Faire Alerter </a:t>
              </a:r>
            </a:p>
            <a:p>
              <a:pPr marL="171450" indent="-171450">
                <a:buFont typeface="Arial" panose="020B0604020202020204" pitchFamily="34" charset="0"/>
                <a:buChar char="•"/>
              </a:pPr>
              <a:r>
                <a:rPr lang="fr-FR" sz="900" dirty="0"/>
                <a:t>Examiner la(les) victime(s) avant et pour la mise en œuvre de l’action choisie en vue du résultat à obtenir </a:t>
              </a:r>
            </a:p>
            <a:p>
              <a:pPr marL="171450" indent="-171450">
                <a:buFont typeface="Arial" panose="020B0604020202020204" pitchFamily="34" charset="0"/>
                <a:buChar char="•"/>
              </a:pPr>
              <a:r>
                <a:rPr lang="fr-FR" sz="900" dirty="0"/>
                <a:t>De faire alerter ou alerter en fonction de l’organisation des secours dans l’entreprise </a:t>
              </a:r>
            </a:p>
            <a:p>
              <a:pPr marL="171450" indent="-171450">
                <a:buFont typeface="Arial" panose="020B0604020202020204" pitchFamily="34" charset="0"/>
                <a:buChar char="•"/>
              </a:pPr>
              <a:endParaRPr lang="fr-FR" sz="900" dirty="0"/>
            </a:p>
            <a:p>
              <a:r>
                <a:rPr lang="fr-FR" sz="900" dirty="0"/>
                <a:t>Secourir </a:t>
              </a:r>
            </a:p>
            <a:p>
              <a:pPr marL="171450" indent="-171450">
                <a:buFont typeface="Arial" panose="020B0604020202020204" pitchFamily="34" charset="0"/>
                <a:buChar char="•"/>
              </a:pPr>
              <a:r>
                <a:rPr lang="fr-FR" sz="900" dirty="0"/>
                <a:t>Intervenir efficacement devant : Un saignement abondant (+ cas particuliers) </a:t>
              </a:r>
            </a:p>
            <a:p>
              <a:pPr marL="171450" indent="-171450">
                <a:buFont typeface="Arial" panose="020B0604020202020204" pitchFamily="34" charset="0"/>
                <a:buChar char="•"/>
              </a:pPr>
              <a:r>
                <a:rPr lang="fr-FR" sz="900" dirty="0"/>
                <a:t>Un étouffement, (claques, méthode de Heimlich,) l’adulte, et l’enfant, le nourrisson. L’obstruction partielle. </a:t>
              </a:r>
            </a:p>
            <a:p>
              <a:pPr marL="171450" indent="-171450">
                <a:buFont typeface="Arial" panose="020B0604020202020204" pitchFamily="34" charset="0"/>
                <a:buChar char="•"/>
              </a:pPr>
              <a:r>
                <a:rPr lang="fr-FR" sz="900" dirty="0"/>
                <a:t>Un malaise (la victime se plaint de sensations pénibles et/ou présente des signes anormaux) </a:t>
              </a:r>
            </a:p>
            <a:p>
              <a:pPr marL="171450" indent="-171450">
                <a:buFont typeface="Arial" panose="020B0604020202020204" pitchFamily="34" charset="0"/>
                <a:buChar char="•"/>
              </a:pPr>
              <a:r>
                <a:rPr lang="fr-FR" sz="900" dirty="0"/>
                <a:t>Des brûlures chimiques, thermiques, électriques, internes par inhalation ou ingestion</a:t>
              </a:r>
            </a:p>
            <a:p>
              <a:pPr marL="171450" indent="-171450">
                <a:buFont typeface="Arial" panose="020B0604020202020204" pitchFamily="34" charset="0"/>
                <a:buChar char="•"/>
              </a:pPr>
              <a:r>
                <a:rPr lang="fr-FR" sz="900" dirty="0"/>
                <a:t>Des traumatismes supposés (la victime répond, elle se plaint d’une douleur qui empêche certains mouvements) </a:t>
              </a:r>
            </a:p>
            <a:p>
              <a:pPr marL="171450" indent="-171450">
                <a:buFont typeface="Arial" panose="020B0604020202020204" pitchFamily="34" charset="0"/>
                <a:buChar char="•"/>
              </a:pPr>
              <a:r>
                <a:rPr lang="fr-FR" sz="900" dirty="0"/>
                <a:t>Des plaies (graves, simples, particulières qui ne saignent pas abondamment) </a:t>
              </a:r>
            </a:p>
            <a:p>
              <a:pPr marL="171450" indent="-171450">
                <a:buFont typeface="Arial" panose="020B0604020202020204" pitchFamily="34" charset="0"/>
                <a:buChar char="•"/>
              </a:pPr>
              <a:r>
                <a:rPr lang="fr-FR" sz="900" dirty="0"/>
                <a:t>Une victime qui ne répond pas et qui respire </a:t>
              </a:r>
            </a:p>
            <a:p>
              <a:pPr marL="171450" indent="-171450">
                <a:buFont typeface="Arial" panose="020B0604020202020204" pitchFamily="34" charset="0"/>
                <a:buChar char="•"/>
              </a:pPr>
              <a:r>
                <a:rPr lang="fr-FR" sz="900" dirty="0"/>
                <a:t>Une victime qui ne répond pas et qui ne respire pas </a:t>
              </a:r>
            </a:p>
            <a:p>
              <a:pPr marL="171450" indent="-171450">
                <a:buFont typeface="Arial" panose="020B0604020202020204" pitchFamily="34" charset="0"/>
                <a:buChar char="•"/>
              </a:pPr>
              <a:endParaRPr lang="fr-FR" sz="900" dirty="0"/>
            </a:p>
            <a:p>
              <a:r>
                <a:rPr lang="fr-FR" sz="900" dirty="0"/>
                <a:t>Situations inhérentes aux risques spécifiques</a:t>
              </a:r>
              <a:endParaRPr lang="fr-FR" sz="1000" dirty="0"/>
            </a:p>
          </p:txBody>
        </p:sp>
        <p:sp>
          <p:nvSpPr>
            <p:cNvPr id="2" name="ZoneTexte 1">
              <a:extLst>
                <a:ext uri="{FF2B5EF4-FFF2-40B4-BE49-F238E27FC236}">
                  <a16:creationId xmlns:a16="http://schemas.microsoft.com/office/drawing/2014/main" id="{0962A6E2-D271-0790-CFA0-8D574D21E710}"/>
                </a:ext>
              </a:extLst>
            </p:cNvPr>
            <p:cNvSpPr txBox="1"/>
            <p:nvPr/>
          </p:nvSpPr>
          <p:spPr>
            <a:xfrm>
              <a:off x="413004" y="1479804"/>
              <a:ext cx="6614160" cy="1261884"/>
            </a:xfrm>
            <a:prstGeom prst="rect">
              <a:avLst/>
            </a:prstGeom>
            <a:noFill/>
          </p:spPr>
          <p:txBody>
            <a:bodyPr wrap="square" rtlCol="0">
              <a:spAutoFit/>
            </a:bodyPr>
            <a:lstStyle/>
            <a:p>
              <a:r>
                <a:rPr lang="fr-FR" sz="1400" b="1" dirty="0"/>
                <a:t>Méthodes pédagogiques et moyens utilisés :</a:t>
              </a:r>
            </a:p>
            <a:p>
              <a:endParaRPr lang="fr-FR" sz="700" b="1" dirty="0"/>
            </a:p>
            <a:p>
              <a:r>
                <a:rPr lang="fr-FR" sz="1100" dirty="0"/>
                <a:t>Démonstration vitesse réel, commentée justifiée, étude de cas. Moyens: Plan d’intervention + pictogrammes Plan d’actions prévention + pictogrammes 1 défibrillateur automatisé externe de formation avec accessoires 1 lot de mannequins avec peaux de visage individuelles (ou dispositif de protection individuelle) : - Mannequin RCP adulte - Mannequin RCP enfant - Mannequin RCP nourrisson Divers matériels pour la réalisation des simulations Matériel d’entretien des mannequins et consommables</a:t>
              </a:r>
            </a:p>
          </p:txBody>
        </p:sp>
        <p:pic>
          <p:nvPicPr>
            <p:cNvPr id="22" name="Image 21" descr="Une image contenant texte&#10;&#10;Description générée automatiquement">
              <a:extLst>
                <a:ext uri="{FF2B5EF4-FFF2-40B4-BE49-F238E27FC236}">
                  <a16:creationId xmlns:a16="http://schemas.microsoft.com/office/drawing/2014/main" id="{CB8080FB-81B4-F9C8-9D49-90F18DDD27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1005" y="205254"/>
              <a:ext cx="2587195" cy="941760"/>
            </a:xfrm>
            <a:prstGeom prst="rect">
              <a:avLst/>
            </a:prstGeom>
          </p:spPr>
        </p:pic>
        <p:cxnSp>
          <p:nvCxnSpPr>
            <p:cNvPr id="23" name="Connecteur droit 22">
              <a:extLst>
                <a:ext uri="{FF2B5EF4-FFF2-40B4-BE49-F238E27FC236}">
                  <a16:creationId xmlns:a16="http://schemas.microsoft.com/office/drawing/2014/main" id="{753C17C0-C4DD-0A8E-5F40-CFF3BA7A5B0E}"/>
                </a:ext>
              </a:extLst>
            </p:cNvPr>
            <p:cNvCxnSpPr/>
            <p:nvPr/>
          </p:nvCxnSpPr>
          <p:spPr>
            <a:xfrm>
              <a:off x="609600" y="1309116"/>
              <a:ext cx="6108192"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4" name="Espace réservé du pied de page 16">
            <a:extLst>
              <a:ext uri="{FF2B5EF4-FFF2-40B4-BE49-F238E27FC236}">
                <a16:creationId xmlns:a16="http://schemas.microsoft.com/office/drawing/2014/main" id="{C644B4BD-4449-6BFC-626C-7016BA5E5CA2}"/>
              </a:ext>
            </a:extLst>
          </p:cNvPr>
          <p:cNvSpPr>
            <a:spLocks noGrp="1"/>
          </p:cNvSpPr>
          <p:nvPr>
            <p:ph type="ftr" sz="quarter" idx="11"/>
          </p:nvPr>
        </p:nvSpPr>
        <p:spPr>
          <a:xfrm>
            <a:off x="0" y="9936939"/>
            <a:ext cx="7559674" cy="555801"/>
          </a:xfrm>
        </p:spPr>
        <p:txBody>
          <a:bodyPr/>
          <a:lstStyle/>
          <a:p>
            <a:r>
              <a:rPr lang="fr-FR" dirty="0"/>
              <a:t>Patrice CORNU Formation Conseil    SARL AUGART SIRET N°94787201600011  Code APE : 8559A</a:t>
            </a:r>
          </a:p>
          <a:p>
            <a:r>
              <a:rPr lang="fr-FR" dirty="0"/>
              <a:t>Déclaration d’activité enregistrée sous le numéro 53351153935</a:t>
            </a:r>
          </a:p>
          <a:p>
            <a:endParaRPr lang="fr-FR" dirty="0"/>
          </a:p>
        </p:txBody>
      </p:sp>
    </p:spTree>
    <p:extLst>
      <p:ext uri="{BB962C8B-B14F-4D97-AF65-F5344CB8AC3E}">
        <p14:creationId xmlns:p14="http://schemas.microsoft.com/office/powerpoint/2010/main" val="1978452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DF02FBA-6CCA-6B55-21F7-58C5F602CF27}"/>
              </a:ext>
            </a:extLst>
          </p:cNvPr>
          <p:cNvSpPr>
            <a:spLocks noGrp="1"/>
          </p:cNvSpPr>
          <p:nvPr>
            <p:ph type="sldNum" sz="quarter" idx="12"/>
          </p:nvPr>
        </p:nvSpPr>
        <p:spPr>
          <a:xfrm>
            <a:off x="5621686" y="9883599"/>
            <a:ext cx="1700927" cy="555801"/>
          </a:xfrm>
        </p:spPr>
        <p:txBody>
          <a:bodyPr/>
          <a:lstStyle/>
          <a:p>
            <a:r>
              <a:rPr lang="fr-FR" dirty="0"/>
              <a:t>Page 2/</a:t>
            </a:r>
            <a:fld id="{39D83117-5975-492A-8CE3-15799EE4CCCE}" type="slidenum">
              <a:rPr lang="fr-FR" smtClean="0"/>
              <a:t>3</a:t>
            </a:fld>
            <a:endParaRPr lang="fr-FR" dirty="0"/>
          </a:p>
        </p:txBody>
      </p:sp>
      <p:grpSp>
        <p:nvGrpSpPr>
          <p:cNvPr id="24" name="Groupe 23">
            <a:extLst>
              <a:ext uri="{FF2B5EF4-FFF2-40B4-BE49-F238E27FC236}">
                <a16:creationId xmlns:a16="http://schemas.microsoft.com/office/drawing/2014/main" id="{5AB48AC3-FC16-87DE-B6C4-F176EB8A9B99}"/>
              </a:ext>
            </a:extLst>
          </p:cNvPr>
          <p:cNvGrpSpPr/>
          <p:nvPr/>
        </p:nvGrpSpPr>
        <p:grpSpPr>
          <a:xfrm>
            <a:off x="371094" y="205254"/>
            <a:ext cx="6627495" cy="4935633"/>
            <a:chOff x="371094" y="205254"/>
            <a:chExt cx="6627495" cy="4935633"/>
          </a:xfrm>
        </p:grpSpPr>
        <p:sp>
          <p:nvSpPr>
            <p:cNvPr id="12" name="ZoneTexte 11">
              <a:extLst>
                <a:ext uri="{FF2B5EF4-FFF2-40B4-BE49-F238E27FC236}">
                  <a16:creationId xmlns:a16="http://schemas.microsoft.com/office/drawing/2014/main" id="{2E5F56F7-D5E8-3B57-3098-242036D4598F}"/>
                </a:ext>
              </a:extLst>
            </p:cNvPr>
            <p:cNvSpPr txBox="1"/>
            <p:nvPr/>
          </p:nvSpPr>
          <p:spPr>
            <a:xfrm>
              <a:off x="388620" y="1557909"/>
              <a:ext cx="6088380" cy="1007968"/>
            </a:xfrm>
            <a:prstGeom prst="rect">
              <a:avLst/>
            </a:prstGeom>
            <a:noFill/>
          </p:spPr>
          <p:txBody>
            <a:bodyPr wrap="square" rtlCol="0">
              <a:spAutoFit/>
            </a:bodyPr>
            <a:lstStyle/>
            <a:p>
              <a:r>
                <a:rPr lang="fr-FR" sz="1400" b="1" dirty="0">
                  <a:solidFill>
                    <a:schemeClr val="tx1">
                      <a:lumMod val="85000"/>
                      <a:lumOff val="15000"/>
                    </a:schemeClr>
                  </a:solidFill>
                </a:rPr>
                <a:t>Programme(Suite) :</a:t>
              </a:r>
            </a:p>
            <a:p>
              <a:endParaRPr lang="fr-FR" sz="1400" b="1" dirty="0">
                <a:solidFill>
                  <a:schemeClr val="tx1">
                    <a:lumMod val="85000"/>
                    <a:lumOff val="15000"/>
                  </a:schemeClr>
                </a:solidFill>
              </a:endParaRPr>
            </a:p>
            <a:p>
              <a:r>
                <a:rPr lang="fr-FR" sz="1050" dirty="0"/>
                <a:t>Pour une formation en intra : Un minimum de 4 stagiaires est imposé par la réglementation. </a:t>
              </a:r>
            </a:p>
            <a:p>
              <a:endParaRPr lang="fr-FR" sz="1050" dirty="0"/>
            </a:p>
            <a:p>
              <a:r>
                <a:rPr lang="fr-FR" sz="1050" dirty="0"/>
                <a:t>En deçà, la formation ne peut pas avoir lieu Prévoir une salle de formation suffisamment grande </a:t>
              </a:r>
              <a:endParaRPr lang="fr-FR" sz="1100" dirty="0"/>
            </a:p>
          </p:txBody>
        </p:sp>
        <p:sp>
          <p:nvSpPr>
            <p:cNvPr id="18" name="ZoneTexte 17">
              <a:extLst>
                <a:ext uri="{FF2B5EF4-FFF2-40B4-BE49-F238E27FC236}">
                  <a16:creationId xmlns:a16="http://schemas.microsoft.com/office/drawing/2014/main" id="{6080942D-20E4-EA32-9D5F-AD66738DBBB2}"/>
                </a:ext>
              </a:extLst>
            </p:cNvPr>
            <p:cNvSpPr txBox="1"/>
            <p:nvPr/>
          </p:nvSpPr>
          <p:spPr>
            <a:xfrm>
              <a:off x="380619" y="2771394"/>
              <a:ext cx="6614160" cy="754053"/>
            </a:xfrm>
            <a:prstGeom prst="rect">
              <a:avLst/>
            </a:prstGeom>
            <a:noFill/>
          </p:spPr>
          <p:txBody>
            <a:bodyPr wrap="square" rtlCol="0">
              <a:spAutoFit/>
            </a:bodyPr>
            <a:lstStyle/>
            <a:p>
              <a:r>
                <a:rPr lang="fr-FR" sz="1400" b="1" dirty="0"/>
                <a:t>Qualité des intervenants :</a:t>
              </a:r>
            </a:p>
            <a:p>
              <a:endParaRPr lang="fr-FR" sz="700" b="1" dirty="0"/>
            </a:p>
            <a:p>
              <a:r>
                <a:rPr lang="fr-FR" sz="1100" dirty="0"/>
                <a:t>Formateur titulaire du certificat de formateur INRS à jour, diplômé, expérimenté, spécialiste de la prévention des risques professionnels</a:t>
              </a:r>
            </a:p>
          </p:txBody>
        </p:sp>
        <p:sp>
          <p:nvSpPr>
            <p:cNvPr id="9" name="ZoneTexte 8">
              <a:extLst>
                <a:ext uri="{FF2B5EF4-FFF2-40B4-BE49-F238E27FC236}">
                  <a16:creationId xmlns:a16="http://schemas.microsoft.com/office/drawing/2014/main" id="{AA95FBF8-F101-E47C-BAD2-83A6414A0537}"/>
                </a:ext>
              </a:extLst>
            </p:cNvPr>
            <p:cNvSpPr txBox="1"/>
            <p:nvPr/>
          </p:nvSpPr>
          <p:spPr>
            <a:xfrm>
              <a:off x="384429" y="3609594"/>
              <a:ext cx="6614160" cy="584775"/>
            </a:xfrm>
            <a:prstGeom prst="rect">
              <a:avLst/>
            </a:prstGeom>
            <a:noFill/>
          </p:spPr>
          <p:txBody>
            <a:bodyPr wrap="square" rtlCol="0">
              <a:spAutoFit/>
            </a:bodyPr>
            <a:lstStyle/>
            <a:p>
              <a:r>
                <a:rPr lang="fr-FR" sz="1400" b="1" dirty="0"/>
                <a:t>Evaluation :</a:t>
              </a:r>
            </a:p>
            <a:p>
              <a:endParaRPr lang="fr-FR" sz="700" b="1" dirty="0"/>
            </a:p>
            <a:p>
              <a:r>
                <a:rPr lang="fr-FR" sz="1100" dirty="0"/>
                <a:t>2 épreuves certificatives: - une mise en situation - un questionnement simple sur les bases de la prévention</a:t>
              </a:r>
            </a:p>
          </p:txBody>
        </p:sp>
        <p:sp>
          <p:nvSpPr>
            <p:cNvPr id="21" name="ZoneTexte 20">
              <a:extLst>
                <a:ext uri="{FF2B5EF4-FFF2-40B4-BE49-F238E27FC236}">
                  <a16:creationId xmlns:a16="http://schemas.microsoft.com/office/drawing/2014/main" id="{C266F1AD-DBB3-2866-A6D7-3A04C0FB127D}"/>
                </a:ext>
              </a:extLst>
            </p:cNvPr>
            <p:cNvSpPr txBox="1"/>
            <p:nvPr/>
          </p:nvSpPr>
          <p:spPr>
            <a:xfrm>
              <a:off x="371094" y="4386834"/>
              <a:ext cx="6614160" cy="754053"/>
            </a:xfrm>
            <a:prstGeom prst="rect">
              <a:avLst/>
            </a:prstGeom>
            <a:noFill/>
          </p:spPr>
          <p:txBody>
            <a:bodyPr wrap="square" rtlCol="0">
              <a:spAutoFit/>
            </a:bodyPr>
            <a:lstStyle/>
            <a:p>
              <a:r>
                <a:rPr lang="fr-FR" sz="1400" b="1" dirty="0"/>
                <a:t>Attribution finale :</a:t>
              </a:r>
            </a:p>
            <a:p>
              <a:endParaRPr lang="fr-FR" sz="700" b="1" dirty="0"/>
            </a:p>
            <a:p>
              <a:r>
                <a:rPr lang="fr-FR" sz="1100" dirty="0"/>
                <a:t>Certificat de sauveteur secouriste du travail valable 24 mois / Certificat de stage / Attestation individuelle de formation</a:t>
              </a:r>
            </a:p>
          </p:txBody>
        </p:sp>
        <p:pic>
          <p:nvPicPr>
            <p:cNvPr id="22" name="Image 21" descr="Une image contenant texte&#10;&#10;Description générée automatiquement">
              <a:extLst>
                <a:ext uri="{FF2B5EF4-FFF2-40B4-BE49-F238E27FC236}">
                  <a16:creationId xmlns:a16="http://schemas.microsoft.com/office/drawing/2014/main" id="{CB8080FB-81B4-F9C8-9D49-90F18DDD27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1005" y="205254"/>
              <a:ext cx="2587195" cy="941760"/>
            </a:xfrm>
            <a:prstGeom prst="rect">
              <a:avLst/>
            </a:prstGeom>
          </p:spPr>
        </p:pic>
        <p:cxnSp>
          <p:nvCxnSpPr>
            <p:cNvPr id="23" name="Connecteur droit 22">
              <a:extLst>
                <a:ext uri="{FF2B5EF4-FFF2-40B4-BE49-F238E27FC236}">
                  <a16:creationId xmlns:a16="http://schemas.microsoft.com/office/drawing/2014/main" id="{753C17C0-C4DD-0A8E-5F40-CFF3BA7A5B0E}"/>
                </a:ext>
              </a:extLst>
            </p:cNvPr>
            <p:cNvCxnSpPr/>
            <p:nvPr/>
          </p:nvCxnSpPr>
          <p:spPr>
            <a:xfrm>
              <a:off x="609600" y="1309116"/>
              <a:ext cx="6108192"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4" name="Espace réservé du pied de page 16">
            <a:extLst>
              <a:ext uri="{FF2B5EF4-FFF2-40B4-BE49-F238E27FC236}">
                <a16:creationId xmlns:a16="http://schemas.microsoft.com/office/drawing/2014/main" id="{C644B4BD-4449-6BFC-626C-7016BA5E5CA2}"/>
              </a:ext>
            </a:extLst>
          </p:cNvPr>
          <p:cNvSpPr>
            <a:spLocks noGrp="1"/>
          </p:cNvSpPr>
          <p:nvPr>
            <p:ph type="ftr" sz="quarter" idx="11"/>
          </p:nvPr>
        </p:nvSpPr>
        <p:spPr>
          <a:xfrm>
            <a:off x="0" y="9936939"/>
            <a:ext cx="7559674" cy="555801"/>
          </a:xfrm>
        </p:spPr>
        <p:txBody>
          <a:bodyPr/>
          <a:lstStyle/>
          <a:p>
            <a:r>
              <a:rPr lang="fr-FR" dirty="0"/>
              <a:t>Patrice CORNU Formation Conseil    SARL AUGART SIRET N°94787201600011  Code APE : 8559A</a:t>
            </a:r>
          </a:p>
          <a:p>
            <a:r>
              <a:rPr lang="fr-FR" dirty="0"/>
              <a:t>Déclaration d’activité enregistrée sous le numéro 53351153935</a:t>
            </a:r>
          </a:p>
          <a:p>
            <a:endParaRPr lang="fr-FR" dirty="0"/>
          </a:p>
        </p:txBody>
      </p:sp>
      <p:sp>
        <p:nvSpPr>
          <p:cNvPr id="5" name="ZoneTexte 4">
            <a:extLst>
              <a:ext uri="{FF2B5EF4-FFF2-40B4-BE49-F238E27FC236}">
                <a16:creationId xmlns:a16="http://schemas.microsoft.com/office/drawing/2014/main" id="{A09AF43A-A0B8-D85C-0FA6-6CCCCA37A010}"/>
              </a:ext>
            </a:extLst>
          </p:cNvPr>
          <p:cNvSpPr txBox="1"/>
          <p:nvPr/>
        </p:nvSpPr>
        <p:spPr>
          <a:xfrm>
            <a:off x="390144" y="5291709"/>
            <a:ext cx="6614160" cy="754053"/>
          </a:xfrm>
          <a:prstGeom prst="rect">
            <a:avLst/>
          </a:prstGeom>
          <a:noFill/>
        </p:spPr>
        <p:txBody>
          <a:bodyPr wrap="square" rtlCol="0">
            <a:spAutoFit/>
          </a:bodyPr>
          <a:lstStyle/>
          <a:p>
            <a:r>
              <a:rPr lang="fr-FR" sz="1400" b="1" dirty="0"/>
              <a:t>Maintien des connaissances :</a:t>
            </a:r>
          </a:p>
          <a:p>
            <a:endParaRPr lang="fr-FR" sz="700" b="1" dirty="0"/>
          </a:p>
          <a:p>
            <a:r>
              <a:rPr lang="fr-FR" sz="1100" dirty="0"/>
              <a:t>Avant la fin de la période de validité de 24 mois, l'apprenant doit suivre une session de SAUVETEUR SECOURISTE DU TRAVAIL – MAC(Maintien et Actualisation des Connaissances)</a:t>
            </a:r>
          </a:p>
        </p:txBody>
      </p:sp>
    </p:spTree>
    <p:extLst>
      <p:ext uri="{BB962C8B-B14F-4D97-AF65-F5344CB8AC3E}">
        <p14:creationId xmlns:p14="http://schemas.microsoft.com/office/powerpoint/2010/main" val="232818029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1489</TotalTime>
  <Words>962</Words>
  <Application>Microsoft Office PowerPoint</Application>
  <PresentationFormat>Personnalisé</PresentationFormat>
  <Paragraphs>102</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Cambria</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Patrice CORNU</dc:creator>
  <cp:lastModifiedBy>Patrice CORNU</cp:lastModifiedBy>
  <cp:revision>12</cp:revision>
  <dcterms:created xsi:type="dcterms:W3CDTF">2023-01-05T09:25:11Z</dcterms:created>
  <dcterms:modified xsi:type="dcterms:W3CDTF">2024-08-21T08:54:32Z</dcterms:modified>
</cp:coreProperties>
</file>